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61" r:id="rId4"/>
    <p:sldId id="262" r:id="rId5"/>
    <p:sldId id="264" r:id="rId6"/>
    <p:sldId id="263" r:id="rId7"/>
    <p:sldId id="266" r:id="rId8"/>
    <p:sldId id="272" r:id="rId9"/>
    <p:sldId id="283" r:id="rId10"/>
    <p:sldId id="273" r:id="rId11"/>
    <p:sldId id="274" r:id="rId12"/>
    <p:sldId id="275" r:id="rId13"/>
    <p:sldId id="276" r:id="rId14"/>
    <p:sldId id="278" r:id="rId15"/>
    <p:sldId id="277" r:id="rId16"/>
    <p:sldId id="279" r:id="rId17"/>
    <p:sldId id="280" r:id="rId18"/>
    <p:sldId id="281" r:id="rId19"/>
    <p:sldId id="282" r:id="rId20"/>
    <p:sldId id="285" r:id="rId21"/>
    <p:sldId id="286" r:id="rId22"/>
    <p:sldId id="287" r:id="rId23"/>
    <p:sldId id="288" r:id="rId24"/>
    <p:sldId id="290" r:id="rId25"/>
    <p:sldId id="289" r:id="rId26"/>
    <p:sldId id="291" r:id="rId27"/>
    <p:sldId id="292" r:id="rId28"/>
    <p:sldId id="293" r:id="rId29"/>
    <p:sldId id="294" r:id="rId30"/>
    <p:sldId id="295" r:id="rId31"/>
    <p:sldId id="297" r:id="rId32"/>
    <p:sldId id="298" r:id="rId33"/>
    <p:sldId id="299" r:id="rId34"/>
    <p:sldId id="300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841"/>
  </p:normalViewPr>
  <p:slideViewPr>
    <p:cSldViewPr snapToGrid="0" snapToObjects="1">
      <p:cViewPr varScale="1">
        <p:scale>
          <a:sx n="122" d="100"/>
          <a:sy n="122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8C3AF-8D1A-324A-8E82-847DC8EF4D00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38E7E-6A4B-9941-ADE1-E17ED5A3B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58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32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23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CMR10" charset="0"/>
              </a:rPr>
              <a:t>Our method for ranking function synthesis can be applied as follows. </a:t>
            </a:r>
          </a:p>
          <a:p>
            <a:r>
              <a:rPr lang="en-US" altLang="zh-CN" dirty="0" smtClean="0">
                <a:latin typeface="CMR10" charset="0"/>
              </a:rPr>
              <a:t>We fix a finite pool of linear ranking templates </a:t>
            </a:r>
            <a:r>
              <a:rPr lang="en-US" altLang="zh-CN" dirty="0" smtClean="0">
                <a:latin typeface="CMSY10" charset="0"/>
              </a:rPr>
              <a:t>T </a:t>
            </a:r>
            <a:r>
              <a:rPr lang="en-US" altLang="zh-CN" dirty="0" smtClean="0">
                <a:latin typeface="CMR10" charset="0"/>
              </a:rPr>
              <a:t>, consisting of multiphase, nested, piecewise, lexicographic, and parallel ranking templates as well as composed templates in various sizes. </a:t>
            </a:r>
          </a:p>
          <a:p>
            <a:r>
              <a:rPr lang="en-US" altLang="zh-CN" dirty="0" smtClean="0">
                <a:latin typeface="CMR10" charset="0"/>
              </a:rPr>
              <a:t>The input is a linear loop program </a:t>
            </a:r>
            <a:r>
              <a:rPr lang="en-US" altLang="zh-CN" sz="900" dirty="0" smtClean="0">
                <a:latin typeface="CMR8" charset="0"/>
              </a:rPr>
              <a:t>LOOP </a:t>
            </a:r>
            <a:r>
              <a:rPr lang="en-US" altLang="zh-CN" dirty="0" smtClean="0">
                <a:latin typeface="CMR10" charset="0"/>
              </a:rPr>
              <a:t>that we want to check for termination. </a:t>
            </a:r>
          </a:p>
          <a:p>
            <a:r>
              <a:rPr lang="en-US" altLang="zh-CN" dirty="0" smtClean="0">
                <a:latin typeface="CMR10" charset="0"/>
              </a:rPr>
              <a:t>We start by picking a linear ranking template </a:t>
            </a:r>
            <a:r>
              <a:rPr lang="en-US" altLang="zh-CN" sz="900" dirty="0" smtClean="0">
                <a:latin typeface="CMR8" charset="0"/>
              </a:rPr>
              <a:t>T </a:t>
            </a:r>
            <a:r>
              <a:rPr lang="en-US" altLang="zh-CN" dirty="0" smtClean="0">
                <a:latin typeface="CMR10" charset="0"/>
              </a:rPr>
              <a:t>from the pool </a:t>
            </a:r>
            <a:r>
              <a:rPr lang="en-US" altLang="zh-CN" dirty="0" smtClean="0">
                <a:latin typeface="CMSY10" charset="0"/>
              </a:rPr>
              <a:t>T </a:t>
            </a:r>
            <a:r>
              <a:rPr lang="en-US" altLang="zh-CN" dirty="0" smtClean="0">
                <a:latin typeface="CMR10" charset="0"/>
              </a:rPr>
              <a:t>. </a:t>
            </a:r>
          </a:p>
          <a:p>
            <a:r>
              <a:rPr lang="en-US" altLang="zh-CN" dirty="0" smtClean="0">
                <a:latin typeface="CMR10" charset="0"/>
              </a:rPr>
              <a:t>From the ranking template </a:t>
            </a:r>
            <a:r>
              <a:rPr lang="en-US" altLang="zh-CN" sz="900" dirty="0" smtClean="0">
                <a:latin typeface="CMR8" charset="0"/>
              </a:rPr>
              <a:t>T </a:t>
            </a:r>
            <a:r>
              <a:rPr lang="en-US" altLang="zh-CN" dirty="0" smtClean="0">
                <a:latin typeface="CMR10" charset="0"/>
              </a:rPr>
              <a:t>we build the constraint to the parameters and affine-linear function symbols of </a:t>
            </a:r>
            <a:r>
              <a:rPr lang="en-US" altLang="zh-CN" sz="900" dirty="0" smtClean="0">
                <a:latin typeface="CMR8" charset="0"/>
              </a:rPr>
              <a:t>T</a:t>
            </a:r>
            <a:r>
              <a:rPr lang="en-US" altLang="zh-CN" dirty="0" smtClean="0">
                <a:latin typeface="CMR10" charset="0"/>
              </a:rPr>
              <a:t>. </a:t>
            </a:r>
          </a:p>
          <a:p>
            <a:r>
              <a:rPr lang="en-US" altLang="zh-CN" dirty="0" smtClean="0">
                <a:latin typeface="CMR10" charset="0"/>
              </a:rPr>
              <a:t>This constraint is transformed using </a:t>
            </a:r>
            <a:r>
              <a:rPr lang="en-US" altLang="zh-CN" dirty="0" err="1" smtClean="0">
                <a:latin typeface="CMR10" charset="0"/>
              </a:rPr>
              <a:t>Motzkin’s</a:t>
            </a:r>
            <a:r>
              <a:rPr lang="en-US" altLang="zh-CN" dirty="0" smtClean="0">
                <a:latin typeface="CMR10" charset="0"/>
              </a:rPr>
              <a:t> theorem to an </a:t>
            </a:r>
            <a:r>
              <a:rPr lang="en-US" altLang="zh-CN" dirty="0" smtClean="0">
                <a:latin typeface="CMSY10" charset="0"/>
              </a:rPr>
              <a:t>∃</a:t>
            </a:r>
            <a:r>
              <a:rPr lang="en-US" altLang="zh-CN" dirty="0" smtClean="0">
                <a:latin typeface="CMR10" charset="0"/>
              </a:rPr>
              <a:t>-constraint.</a:t>
            </a:r>
          </a:p>
          <a:p>
            <a:r>
              <a:rPr lang="en-US" altLang="zh-CN" dirty="0" smtClean="0">
                <a:latin typeface="CMR10" charset="0"/>
              </a:rPr>
              <a:t>If this constraint is </a:t>
            </a:r>
            <a:r>
              <a:rPr lang="en-US" altLang="zh-CN" dirty="0" err="1" smtClean="0">
                <a:latin typeface="CMR10" charset="0"/>
              </a:rPr>
              <a:t>satisfiable</a:t>
            </a:r>
            <a:r>
              <a:rPr lang="en-US" altLang="zh-CN" dirty="0" smtClean="0">
                <a:latin typeface="CMR10" charset="0"/>
              </a:rPr>
              <a:t>, this gives rise to a ranking function according to Lemma 3.5, and thus we proved that the loop program </a:t>
            </a:r>
            <a:r>
              <a:rPr lang="en-US" altLang="zh-CN" sz="900" dirty="0" smtClean="0">
                <a:latin typeface="CMR8" charset="0"/>
              </a:rPr>
              <a:t>LOOP </a:t>
            </a:r>
            <a:r>
              <a:rPr lang="en-US" altLang="zh-CN" dirty="0" smtClean="0">
                <a:latin typeface="CMR10" charset="0"/>
              </a:rPr>
              <a:t>terminates. </a:t>
            </a:r>
          </a:p>
          <a:p>
            <a:r>
              <a:rPr lang="en-US" altLang="zh-CN" dirty="0" smtClean="0">
                <a:latin typeface="CMR10" charset="0"/>
              </a:rPr>
              <a:t>Otherwise, we try again using the next linear ranking template from the pool </a:t>
            </a:r>
            <a:r>
              <a:rPr lang="en-US" altLang="zh-CN" dirty="0" smtClean="0">
                <a:latin typeface="CMSY10" charset="0"/>
              </a:rPr>
              <a:t>T </a:t>
            </a:r>
            <a:r>
              <a:rPr lang="en-US" altLang="zh-CN" dirty="0" smtClean="0">
                <a:latin typeface="CMR10" charset="0"/>
              </a:rPr>
              <a:t>until the pool has been exhausted. </a:t>
            </a:r>
          </a:p>
          <a:p>
            <a:r>
              <a:rPr lang="en-US" altLang="zh-CN" dirty="0" smtClean="0">
                <a:latin typeface="CMR10" charset="0"/>
              </a:rPr>
              <a:t>If the pool has been exhausted, the proof of the loop program </a:t>
            </a:r>
            <a:r>
              <a:rPr lang="en-US" altLang="zh-CN" sz="900" dirty="0" smtClean="0">
                <a:latin typeface="CMR8" charset="0"/>
              </a:rPr>
              <a:t>LOOP</a:t>
            </a:r>
            <a:r>
              <a:rPr lang="en-US" altLang="zh-CN" dirty="0" smtClean="0">
                <a:latin typeface="CMR10" charset="0"/>
              </a:rPr>
              <a:t>’s termination failed. </a:t>
            </a:r>
          </a:p>
          <a:p>
            <a:r>
              <a:rPr lang="en-US" altLang="zh-CN" dirty="0" smtClean="0">
                <a:latin typeface="CMR10" charset="0"/>
              </a:rPr>
              <a:t>However, due to the completeness of our method, we know that the loop program </a:t>
            </a:r>
            <a:r>
              <a:rPr lang="en-US" altLang="zh-CN" sz="900" dirty="0" smtClean="0">
                <a:latin typeface="CMR8" charset="0"/>
              </a:rPr>
              <a:t>LOOP </a:t>
            </a:r>
            <a:r>
              <a:rPr lang="en-US" altLang="zh-CN" dirty="0" smtClean="0">
                <a:latin typeface="CMR10" charset="0"/>
              </a:rPr>
              <a:t>does not have a ranking function of the form specified by any of the linear ranking templates in the pool. 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82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53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83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63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38E7E-6A4B-9941-ADE1-E17ED5A3B90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57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43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31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70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75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75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828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1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1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91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75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CDDAA-651D-C746-AF5B-8047D8BFC4DD}" type="datetimeFigureOut">
              <a:rPr kumimoji="1" lang="zh-CN" altLang="en-US" smtClean="0"/>
              <a:t>2020/8/12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DAA1-E760-E548-B61D-6D3FA3F205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5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Ranking Templates for Linear </a:t>
            </a:r>
            <a:r>
              <a:rPr lang="en-US" altLang="zh-CN" dirty="0" smtClean="0"/>
              <a:t>Loops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de-DE" altLang="zh-CN" dirty="0"/>
              <a:t>Jan </a:t>
            </a:r>
            <a:r>
              <a:rPr lang="de-DE" altLang="zh-CN" dirty="0" smtClean="0"/>
              <a:t>Leike, Matthias</a:t>
            </a:r>
            <a:r>
              <a:rPr lang="de-DE" altLang="zh-CN" dirty="0"/>
              <a:t> </a:t>
            </a:r>
            <a:r>
              <a:rPr lang="de-DE" altLang="zh-CN" dirty="0" err="1" smtClean="0"/>
              <a:t>Heizmann</a:t>
            </a:r>
            <a:r>
              <a:rPr lang="de-DE" altLang="zh-CN" dirty="0" smtClean="0"/>
              <a:t>. 2014 TACAS</a:t>
            </a:r>
          </a:p>
          <a:p>
            <a:pPr fontAlgn="ctr"/>
            <a:endParaRPr lang="de-DE" altLang="zh-CN" dirty="0"/>
          </a:p>
          <a:p>
            <a:pPr fontAlgn="ctr"/>
            <a:endParaRPr lang="de-DE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546245" y="5493548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dirty="0"/>
              <a:t>韩济</a:t>
            </a:r>
            <a:r>
              <a:rPr lang="zh-CN" altLang="en-US" dirty="0" smtClean="0"/>
              <a:t>涛</a:t>
            </a:r>
            <a:endParaRPr lang="en-US" altLang="zh-CN" dirty="0" smtClean="0"/>
          </a:p>
          <a:p>
            <a:pPr fontAlgn="ctr"/>
            <a:r>
              <a:rPr lang="en-US" altLang="zh-CN" dirty="0" smtClean="0"/>
              <a:t>2020.08.24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19531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Multiphase Ranking Template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16"/>
            <a:ext cx="10809094" cy="1597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2" y="4076429"/>
            <a:ext cx="5173536" cy="141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The Nested Ranking Template </a:t>
            </a:r>
            <a:endParaRPr lang="en-US" altLang="zh-CN" sz="3600" b="1" dirty="0"/>
          </a:p>
        </p:txBody>
      </p:sp>
      <p:sp>
        <p:nvSpPr>
          <p:cNvPr id="6" name="矩形 5"/>
          <p:cNvSpPr/>
          <p:nvPr/>
        </p:nvSpPr>
        <p:spPr>
          <a:xfrm>
            <a:off x="917394" y="1184807"/>
            <a:ext cx="9733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Target </a:t>
            </a:r>
            <a:r>
              <a:rPr lang="en-US" altLang="zh-CN" sz="2400" dirty="0">
                <a:latin typeface="CMR10" charset="0"/>
              </a:rPr>
              <a:t>programs that go through a finite number of phases in their execution.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Each </a:t>
            </a:r>
            <a:r>
              <a:rPr lang="en-US" altLang="zh-CN" sz="2400" dirty="0">
                <a:latin typeface="CMR10" charset="0"/>
              </a:rPr>
              <a:t>phase is ranked with an affine-linear </a:t>
            </a:r>
            <a:r>
              <a:rPr lang="en-US" altLang="zh-CN" sz="2400" dirty="0" smtClean="0">
                <a:latin typeface="CMR10" charset="0"/>
              </a:rPr>
              <a:t>function ,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but </a:t>
            </a:r>
            <a:r>
              <a:rPr lang="en-US" altLang="zh-CN" sz="2400" dirty="0">
                <a:latin typeface="CMR10" charset="0"/>
              </a:rPr>
              <a:t>this affine-linear function cannot increase by more than the value of the previous phase’s affine-linear function 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4" y="3527688"/>
            <a:ext cx="10541876" cy="29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6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The Nested Ranking Template </a:t>
            </a:r>
            <a:endParaRPr lang="en-US" altLang="zh-CN" sz="3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9" y="4925487"/>
            <a:ext cx="10388964" cy="1075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09" y="2848304"/>
            <a:ext cx="10209638" cy="14954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205" y="1317464"/>
            <a:ext cx="4471508" cy="1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The </a:t>
            </a:r>
            <a:r>
              <a:rPr lang="en-US" altLang="zh-CN" sz="3600" b="1" dirty="0"/>
              <a:t>Piecewise Ranking Template </a:t>
            </a:r>
            <a:endParaRPr lang="en-US" altLang="zh-CN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38200" y="1083186"/>
                <a:ext cx="1121716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 smtClean="0">
                    <a:latin typeface="CMR10" charset="0"/>
                  </a:rPr>
                  <a:t>Given </a:t>
                </a:r>
                <a:r>
                  <a:rPr lang="en-US" altLang="zh-CN" sz="2200" dirty="0">
                    <a:latin typeface="CMR10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CMMI10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different pieces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MMI10" charset="0"/>
                  </a:rPr>
                  <a:t>,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CMMI8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and a state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zh-CN" sz="2200" dirty="0">
                    <a:latin typeface="CMR10" charset="0"/>
                  </a:rPr>
                  <a:t>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CMMI8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as a ranking function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charset="0"/>
                      </a:rPr>
                      <m:t>)≥0</m:t>
                    </m:r>
                  </m:oMath>
                </a14:m>
                <a:r>
                  <a:rPr lang="en-US" altLang="zh-CN" sz="2200" dirty="0">
                    <a:latin typeface="CMR10" charset="0"/>
                  </a:rPr>
                  <a:t> </a:t>
                </a:r>
                <a:r>
                  <a:rPr lang="en-US" altLang="zh-CN" sz="2200" dirty="0" smtClean="0">
                    <a:latin typeface="CMR10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holds. </a:t>
                </a:r>
                <a:endParaRPr lang="en-US" altLang="zh-CN" sz="2200" dirty="0" smtClean="0">
                  <a:latin typeface="CMR10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83186"/>
                <a:ext cx="11217166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707" t="-5556" b="-15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27" y="1968288"/>
            <a:ext cx="10396808" cy="683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7" y="2651289"/>
            <a:ext cx="10133091" cy="42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5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The Piecewise Ranking Template </a:t>
            </a:r>
            <a:endParaRPr lang="en-US" altLang="zh-CN" sz="3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14" y="1436633"/>
            <a:ext cx="8291448" cy="13486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24444" y="3630838"/>
                <a:ext cx="10953998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In every loop iteration, the minimum of </a:t>
                </a:r>
                <a:r>
                  <a:rPr lang="en-US" altLang="zh-CN" sz="2200" dirty="0">
                    <a:latin typeface="CMMI10" charset="0"/>
                  </a:rPr>
                  <a:t>p </a:t>
                </a:r>
                <a:r>
                  <a:rPr lang="en-US" altLang="zh-CN" sz="2200" dirty="0">
                    <a:latin typeface="CMR10" charset="0"/>
                  </a:rPr>
                  <a:t>and </a:t>
                </a:r>
                <a:r>
                  <a:rPr lang="en-US" altLang="zh-CN" sz="2200" dirty="0">
                    <a:latin typeface="CMMI10" charset="0"/>
                  </a:rPr>
                  <a:t>q </a:t>
                </a:r>
                <a:r>
                  <a:rPr lang="en-US" altLang="zh-CN" sz="2200" dirty="0">
                    <a:latin typeface="CMR10" charset="0"/>
                  </a:rPr>
                  <a:t>is decreased by 1 until it becomes negative. </a:t>
                </a:r>
                <a:endParaRPr lang="en-US" altLang="zh-CN" sz="2200" dirty="0" smtClean="0">
                  <a:latin typeface="CMR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This </a:t>
                </a:r>
                <a:r>
                  <a:rPr lang="en-US" altLang="zh-CN" sz="2200" dirty="0">
                    <a:latin typeface="CMR10" charset="0"/>
                  </a:rPr>
                  <a:t>program is ranked by the 2-piece ranking function constructed from the ranking pieces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2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𝑝</m:t>
                        </m:r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𝑝</m:t>
                    </m:r>
                    <m:r>
                      <a:rPr lang="en-US" altLang="zh-CN" sz="2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CMR10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charset="0"/>
                          </a:rPr>
                          <m:t>𝑝</m:t>
                        </m:r>
                        <m:r>
                          <a:rPr lang="en-US" altLang="zh-CN" sz="22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altLang="zh-CN" sz="2200" i="1" dirty="0">
                        <a:latin typeface="Cambria Math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𝑞</m:t>
                    </m:r>
                    <m:r>
                      <a:rPr lang="en-US" altLang="zh-CN" sz="2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latin typeface="CMR10" charset="0"/>
                  </a:rPr>
                  <a:t>with </a:t>
                </a:r>
                <a:r>
                  <a:rPr lang="en-US" altLang="zh-CN" sz="2200" dirty="0">
                    <a:latin typeface="CMR10" charset="0"/>
                  </a:rPr>
                  <a:t>step size </a:t>
                </a:r>
                <a:r>
                  <a:rPr lang="en-US" altLang="zh-CN" sz="2200" dirty="0" err="1">
                    <a:latin typeface="CMMI10" charset="0"/>
                  </a:rPr>
                  <a:t>δ</a:t>
                </a:r>
                <a:r>
                  <a:rPr lang="en-US" altLang="zh-CN" sz="2200" dirty="0">
                    <a:latin typeface="CMMI10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= 1</a:t>
                </a:r>
                <a:r>
                  <a:rPr lang="en-US" altLang="zh-CN" sz="2200" dirty="0">
                    <a:latin typeface="CMMI10" charset="0"/>
                  </a:rPr>
                  <a:t>/</a:t>
                </a:r>
                <a:r>
                  <a:rPr lang="en-US" altLang="zh-CN" sz="2200" dirty="0">
                    <a:latin typeface="CMR10" charset="0"/>
                  </a:rPr>
                  <a:t>2 and discriminators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charset="0"/>
                          </a:rPr>
                          <m:t>𝑝</m:t>
                        </m:r>
                        <m:r>
                          <a:rPr lang="en-US" altLang="zh-CN" sz="22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altLang="zh-CN" sz="2200" i="1" dirty="0">
                        <a:latin typeface="Cambria Math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𝑞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−</m:t>
                    </m:r>
                    <m:r>
                      <a:rPr lang="en-US" altLang="zh-CN" sz="2200" i="1" dirty="0">
                        <a:latin typeface="Cambria Math" charset="0"/>
                      </a:rPr>
                      <m:t>𝑝</m:t>
                    </m:r>
                    <m:r>
                      <a:rPr lang="en-US" altLang="zh-CN" sz="2200" i="1" dirty="0">
                        <a:latin typeface="Cambria Math" charset="0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latin typeface="CMR10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2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charset="0"/>
                          </a:rPr>
                          <m:t>𝑝</m:t>
                        </m:r>
                        <m:r>
                          <a:rPr lang="en-US" altLang="zh-CN" sz="22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200" i="1" dirty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altLang="zh-CN" sz="2200" i="1" dirty="0">
                        <a:latin typeface="Cambria Math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𝑝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−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𝑔</m:t>
                    </m:r>
                    <m:r>
                      <a:rPr lang="en-US" altLang="zh-CN" sz="2200" b="0" i="1" dirty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altLang="zh-CN" sz="2200" dirty="0" smtClean="0">
                  <a:latin typeface="CMR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This </a:t>
                </a:r>
                <a:r>
                  <a:rPr lang="en-US" altLang="zh-CN" sz="2200" dirty="0">
                    <a:latin typeface="CMR10" charset="0"/>
                  </a:rPr>
                  <a:t>program does not have a multiphase </a:t>
                </a:r>
                <a:r>
                  <a:rPr lang="en-US" altLang="zh-CN" sz="2200" dirty="0" smtClean="0">
                    <a:latin typeface="CMR10" charset="0"/>
                  </a:rPr>
                  <a:t>ranking </a:t>
                </a:r>
                <a:r>
                  <a:rPr lang="en-US" altLang="zh-CN" sz="2200" dirty="0">
                    <a:latin typeface="CMR10" charset="0"/>
                  </a:rPr>
                  <a:t>function: </a:t>
                </a:r>
                <a:endParaRPr lang="en-US" altLang="zh-CN" sz="2200" dirty="0" smtClean="0">
                  <a:latin typeface="CMR10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MI10" charset="0"/>
                  </a:rPr>
                  <a:t>p </a:t>
                </a:r>
                <a:r>
                  <a:rPr lang="en-US" altLang="zh-CN" sz="2200" dirty="0">
                    <a:latin typeface="CMR10" charset="0"/>
                  </a:rPr>
                  <a:t>and </a:t>
                </a:r>
                <a:r>
                  <a:rPr lang="en-US" altLang="zh-CN" sz="2200" dirty="0">
                    <a:latin typeface="CMMI10" charset="0"/>
                  </a:rPr>
                  <a:t>q </a:t>
                </a:r>
                <a:r>
                  <a:rPr lang="en-US" altLang="zh-CN" sz="2200" dirty="0">
                    <a:latin typeface="CMR10" charset="0"/>
                  </a:rPr>
                  <a:t>may increase without bound during program execution due to non-determinism 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the </a:t>
                </a:r>
                <a:r>
                  <a:rPr lang="en-US" altLang="zh-CN" sz="2200" dirty="0">
                    <a:latin typeface="CMR10" charset="0"/>
                  </a:rPr>
                  <a:t>number of switches between </a:t>
                </a:r>
                <a:r>
                  <a:rPr lang="en-US" altLang="zh-CN" sz="2200" dirty="0">
                    <a:latin typeface="CMMI10" charset="0"/>
                  </a:rPr>
                  <a:t>p </a:t>
                </a:r>
                <a:r>
                  <a:rPr lang="en-US" altLang="zh-CN" sz="2200" dirty="0">
                    <a:latin typeface="CMR10" charset="0"/>
                  </a:rPr>
                  <a:t>and </a:t>
                </a:r>
                <a:r>
                  <a:rPr lang="en-US" altLang="zh-CN" sz="2200" dirty="0">
                    <a:latin typeface="CMMI10" charset="0"/>
                  </a:rPr>
                  <a:t>q </a:t>
                </a:r>
                <a:r>
                  <a:rPr lang="en-US" altLang="zh-CN" sz="2200" dirty="0">
                    <a:latin typeface="CMR10" charset="0"/>
                  </a:rPr>
                  <a:t>being the minimum value is also unbounded. 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4" y="3630838"/>
                <a:ext cx="10953998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612" t="-1733" b="-3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6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The Lexicographic </a:t>
            </a:r>
            <a:r>
              <a:rPr lang="en-US" altLang="zh-CN" sz="3600" b="1" dirty="0"/>
              <a:t>Ranking </a:t>
            </a:r>
            <a:r>
              <a:rPr lang="en-US" altLang="zh-CN" sz="3600" b="1" dirty="0" smtClean="0"/>
              <a:t>Template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4" y="2418766"/>
            <a:ext cx="9785132" cy="44392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3585" y="1157671"/>
            <a:ext cx="10373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CMR10" charset="0"/>
              </a:rPr>
              <a:t>Lexicographic ranking functions consist of lexicographically ordered components of affine-linear functions. </a:t>
            </a:r>
            <a:endParaRPr lang="en-US" altLang="zh-CN" dirty="0" smtClean="0">
              <a:latin typeface="CMR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CMR10" charset="0"/>
              </a:rPr>
              <a:t>A </a:t>
            </a:r>
            <a:r>
              <a:rPr lang="en-US" altLang="zh-CN" dirty="0">
                <a:latin typeface="CMR10" charset="0"/>
              </a:rPr>
              <a:t>state is mapped to a tuple of </a:t>
            </a:r>
            <a:r>
              <a:rPr lang="en-US" altLang="zh-CN" dirty="0" smtClean="0">
                <a:latin typeface="CMR10" charset="0"/>
              </a:rPr>
              <a:t>values.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CMR10" charset="0"/>
              </a:rPr>
              <a:t>T</a:t>
            </a:r>
            <a:r>
              <a:rPr lang="en-US" altLang="zh-CN" dirty="0" smtClean="0">
                <a:latin typeface="CMR10" charset="0"/>
              </a:rPr>
              <a:t>he </a:t>
            </a:r>
            <a:r>
              <a:rPr lang="en-US" altLang="zh-CN" dirty="0">
                <a:latin typeface="CMR10" charset="0"/>
              </a:rPr>
              <a:t>loop transition leads to a decrease with respect to the lexicographic ordering for </a:t>
            </a:r>
            <a:r>
              <a:rPr lang="en-US" altLang="zh-CN" dirty="0" smtClean="0">
                <a:latin typeface="CMR10" charset="0"/>
              </a:rPr>
              <a:t>the tuple</a:t>
            </a:r>
            <a:r>
              <a:rPr lang="en-US" altLang="zh-CN" dirty="0">
                <a:latin typeface="CMR10" charset="0"/>
              </a:rPr>
              <a:t>. </a:t>
            </a:r>
            <a:endParaRPr lang="en-US" altLang="zh-CN" dirty="0" smtClean="0">
              <a:latin typeface="CMR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CMR10" charset="0"/>
              </a:rPr>
              <a:t>At every </a:t>
            </a:r>
            <a:r>
              <a:rPr lang="en-US" altLang="zh-CN" dirty="0">
                <a:latin typeface="CMR10" charset="0"/>
              </a:rPr>
              <a:t>step, there must be at least one function that decreases.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30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The Lexicographic Ranking Template</a:t>
            </a:r>
            <a:endParaRPr lang="en-US" altLang="zh-CN" sz="3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27" y="1216134"/>
            <a:ext cx="8389883" cy="13415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935420" y="3392665"/>
                <a:ext cx="10583918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>
                    <a:latin typeface="CMR10" charset="0"/>
                  </a:rPr>
                  <a:t>When taking the first </a:t>
                </a:r>
                <a:r>
                  <a:rPr lang="en-US" altLang="zh-CN" sz="2200" dirty="0" err="1">
                    <a:latin typeface="CMR10" charset="0"/>
                  </a:rPr>
                  <a:t>disjunct</a:t>
                </a:r>
                <a:r>
                  <a:rPr lang="en-US" altLang="zh-CN" sz="2200" dirty="0">
                    <a:latin typeface="CMR10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altLang="zh-CN" sz="2200" dirty="0">
                    <a:latin typeface="CMMI10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decreases until it becomes </a:t>
                </a:r>
                <a:r>
                  <a:rPr lang="en-US" altLang="zh-CN" sz="2200" dirty="0">
                    <a:latin typeface="CMSY10" charset="0"/>
                  </a:rPr>
                  <a:t>≤ </a:t>
                </a:r>
                <a:r>
                  <a:rPr lang="en-US" altLang="zh-CN" sz="2200" dirty="0">
                    <a:latin typeface="CMR10" charset="0"/>
                  </a:rPr>
                  <a:t>5. </a:t>
                </a:r>
                <a:endParaRPr lang="en-US" altLang="zh-CN" sz="2200" dirty="0" smtClean="0">
                  <a:latin typeface="CMR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Hence </a:t>
                </a:r>
                <a:r>
                  <a:rPr lang="en-US" altLang="zh-CN" sz="2200" dirty="0">
                    <a:latin typeface="CMR10" charset="0"/>
                  </a:rPr>
                  <a:t>we take the second </a:t>
                </a:r>
                <a:r>
                  <a:rPr lang="en-US" altLang="zh-CN" sz="2200" dirty="0" err="1">
                    <a:latin typeface="CMR10" charset="0"/>
                  </a:rPr>
                  <a:t>disjunct</a:t>
                </a:r>
                <a:r>
                  <a:rPr lang="en-US" altLang="zh-CN" sz="2200" dirty="0">
                    <a:latin typeface="CMR10" charset="0"/>
                  </a:rPr>
                  <a:t> eventually, decreasing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altLang="zh-CN" sz="2200" dirty="0" smtClean="0">
                    <a:latin typeface="CMR10" charset="0"/>
                  </a:rPr>
                  <a:t>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MI10" charset="0"/>
                  </a:rPr>
                  <a:t>Because</a:t>
                </a:r>
                <a:r>
                  <a:rPr lang="zh-CN" altLang="en-US" sz="2200" dirty="0" smtClean="0">
                    <a:latin typeface="CMMI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altLang="zh-CN" sz="2200" dirty="0" smtClean="0">
                    <a:latin typeface="CMMI10" charset="0"/>
                  </a:rPr>
                  <a:t> </a:t>
                </a:r>
                <a:r>
                  <a:rPr lang="en-US" altLang="zh-CN" sz="2200" dirty="0">
                    <a:latin typeface="CMR10" charset="0"/>
                  </a:rPr>
                  <a:t>does not </a:t>
                </a:r>
                <a:r>
                  <a:rPr lang="en-US" altLang="zh-CN" sz="2200" dirty="0" smtClean="0">
                    <a:latin typeface="CMR10" charset="0"/>
                  </a:rPr>
                  <a:t>increase, the </a:t>
                </a:r>
                <a:r>
                  <a:rPr lang="en-US" altLang="zh-CN" sz="2200" dirty="0">
                    <a:latin typeface="CMR10" charset="0"/>
                  </a:rPr>
                  <a:t>second </a:t>
                </a:r>
                <a:r>
                  <a:rPr lang="en-US" altLang="zh-CN" sz="2200" dirty="0" err="1">
                    <a:latin typeface="CMR10" charset="0"/>
                  </a:rPr>
                  <a:t>disjunct</a:t>
                </a:r>
                <a:r>
                  <a:rPr lang="en-US" altLang="zh-CN" sz="2200" dirty="0">
                    <a:latin typeface="CMR10" charset="0"/>
                  </a:rPr>
                  <a:t> finitely many times</a:t>
                </a:r>
                <a:r>
                  <a:rPr lang="en-US" altLang="zh-CN" sz="2200" dirty="0" smtClean="0">
                    <a:latin typeface="CMR10" charset="0"/>
                  </a:rPr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Since </a:t>
                </a:r>
                <a:r>
                  <a:rPr lang="en-US" altLang="zh-CN" sz="2200" dirty="0">
                    <a:latin typeface="CMR10" charset="0"/>
                  </a:rPr>
                  <a:t>the second </a:t>
                </a:r>
                <a:r>
                  <a:rPr lang="en-US" altLang="zh-CN" sz="2200" dirty="0" err="1">
                    <a:latin typeface="CMR10" charset="0"/>
                  </a:rPr>
                  <a:t>disjunct</a:t>
                </a:r>
                <a:r>
                  <a:rPr lang="en-US" altLang="zh-CN" sz="2200" dirty="0">
                    <a:latin typeface="CMR10" charset="0"/>
                  </a:rPr>
                  <a:t> is always taken eventually, the program terminates</a:t>
                </a:r>
                <a:r>
                  <a:rPr lang="en-US" altLang="zh-CN" sz="2200" dirty="0" smtClean="0">
                    <a:latin typeface="CMR10" charset="0"/>
                  </a:rPr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200" dirty="0" smtClean="0">
                    <a:latin typeface="CMR10" charset="0"/>
                  </a:rPr>
                  <a:t>This program does </a:t>
                </a:r>
                <a:r>
                  <a:rPr lang="en-US" altLang="zh-CN" sz="2200" dirty="0">
                    <a:latin typeface="CMR10" charset="0"/>
                  </a:rPr>
                  <a:t>not have a multiphase ranking </a:t>
                </a:r>
                <a:r>
                  <a:rPr lang="en-US" altLang="zh-CN" sz="2200" dirty="0" smtClean="0">
                    <a:latin typeface="CMR10" charset="0"/>
                  </a:rPr>
                  <a:t>function.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0" y="3392665"/>
                <a:ext cx="10583918" cy="1785104"/>
              </a:xfrm>
              <a:prstGeom prst="rect">
                <a:avLst/>
              </a:prstGeom>
              <a:blipFill rotWithShape="0">
                <a:blip r:embed="rId3"/>
                <a:stretch>
                  <a:fillRect l="-633" t="-2397" b="-5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382033" y="5612634"/>
            <a:ext cx="7274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R10" charset="0"/>
              </a:rPr>
              <a:t>a=4, b=6:    f=(</a:t>
            </a:r>
            <a:r>
              <a:rPr lang="en-US" altLang="zh-CN" sz="2000" dirty="0" err="1" smtClean="0">
                <a:latin typeface="CMR10" charset="0"/>
              </a:rPr>
              <a:t>a,b</a:t>
            </a:r>
            <a:r>
              <a:rPr lang="en-US" altLang="zh-CN" sz="2000" dirty="0" smtClean="0">
                <a:latin typeface="CMR10" charset="0"/>
              </a:rPr>
              <a:t>),   (4, 6), (4,5), (3,1), (2,7), (2,6), (2,5), (1,3), (0,9)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8877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The </a:t>
            </a:r>
            <a:r>
              <a:rPr lang="en-US" altLang="zh-CN" sz="3600" b="1" dirty="0"/>
              <a:t>Parallel Ranking Template 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788275" y="1244171"/>
            <a:ext cx="11403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CMR10" charset="0"/>
              </a:rPr>
              <a:t>T</a:t>
            </a:r>
            <a:r>
              <a:rPr lang="en-US" altLang="zh-CN" sz="2000" dirty="0" smtClean="0">
                <a:latin typeface="CMR10" charset="0"/>
              </a:rPr>
              <a:t>argets </a:t>
            </a:r>
            <a:r>
              <a:rPr lang="en-US" altLang="zh-CN" sz="2000" dirty="0">
                <a:latin typeface="CMR10" charset="0"/>
              </a:rPr>
              <a:t>programs that do multiple tasks in parallel where progress on each task can be nondeterministic. </a:t>
            </a:r>
            <a:endParaRPr lang="en-US" altLang="zh-CN" sz="20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MR10" charset="0"/>
              </a:rPr>
              <a:t>These </a:t>
            </a:r>
            <a:r>
              <a:rPr lang="en-US" altLang="zh-CN" sz="2000" dirty="0">
                <a:latin typeface="CMR10" charset="0"/>
              </a:rPr>
              <a:t>tasks have no predetermined order of execution. </a:t>
            </a:r>
            <a:endParaRPr lang="en-US" altLang="zh-CN" sz="20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MR10" charset="0"/>
              </a:rPr>
              <a:t>We </a:t>
            </a:r>
            <a:r>
              <a:rPr lang="en-US" altLang="zh-CN" sz="2000" dirty="0">
                <a:latin typeface="CMR10" charset="0"/>
              </a:rPr>
              <a:t>assume that each task can be ranked by an affine-linear ranking function. 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50" y="2684198"/>
            <a:ext cx="10562727" cy="37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The </a:t>
            </a:r>
            <a:r>
              <a:rPr lang="en-US" altLang="zh-CN" sz="3600" b="1" dirty="0"/>
              <a:t>Parallel Ranking Template 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1247008"/>
            <a:ext cx="8298355" cy="14156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2" y="3459946"/>
            <a:ext cx="10788899" cy="14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0" y="2124173"/>
            <a:ext cx="9052253" cy="147791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5420" y="3870490"/>
            <a:ext cx="101635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CMR10" charset="0"/>
              </a:rPr>
              <a:t>When executing the first </a:t>
            </a:r>
            <a:r>
              <a:rPr lang="en-US" altLang="zh-CN" sz="2000" dirty="0" err="1">
                <a:latin typeface="CMR10" charset="0"/>
              </a:rPr>
              <a:t>disjunct</a:t>
            </a:r>
            <a:r>
              <a:rPr lang="en-US" altLang="zh-CN" sz="2000" dirty="0">
                <a:latin typeface="CMR10" charset="0"/>
              </a:rPr>
              <a:t>, </a:t>
            </a:r>
            <a:r>
              <a:rPr lang="en-US" altLang="zh-CN" sz="2000" dirty="0">
                <a:latin typeface="CMMI10" charset="0"/>
              </a:rPr>
              <a:t>y </a:t>
            </a:r>
            <a:r>
              <a:rPr lang="en-US" altLang="zh-CN" sz="2000" dirty="0">
                <a:latin typeface="CMR10" charset="0"/>
              </a:rPr>
              <a:t>decreases until it becomes negative.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MR10" charset="0"/>
              </a:rPr>
              <a:t>Then </a:t>
            </a:r>
            <a:r>
              <a:rPr lang="en-US" altLang="zh-CN" sz="2000" dirty="0">
                <a:latin typeface="CMR10" charset="0"/>
              </a:rPr>
              <a:t>we execute the second </a:t>
            </a:r>
            <a:r>
              <a:rPr lang="en-US" altLang="zh-CN" sz="2000" dirty="0" err="1">
                <a:latin typeface="CMR10" charset="0"/>
              </a:rPr>
              <a:t>disjunct</a:t>
            </a:r>
            <a:r>
              <a:rPr lang="en-US" altLang="zh-CN" sz="2000" dirty="0">
                <a:latin typeface="CMR10" charset="0"/>
              </a:rPr>
              <a:t>: we increment </a:t>
            </a:r>
            <a:r>
              <a:rPr lang="en-US" altLang="zh-CN" sz="2000" dirty="0">
                <a:latin typeface="CMMI10" charset="0"/>
              </a:rPr>
              <a:t>x</a:t>
            </a:r>
            <a:r>
              <a:rPr lang="en-US" altLang="zh-CN" sz="2000" dirty="0">
                <a:latin typeface="CMR10" charset="0"/>
              </a:rPr>
              <a:t>, set </a:t>
            </a:r>
            <a:r>
              <a:rPr lang="en-US" altLang="zh-CN" sz="2000" dirty="0">
                <a:latin typeface="CMMI10" charset="0"/>
              </a:rPr>
              <a:t>y </a:t>
            </a:r>
            <a:r>
              <a:rPr lang="en-US" altLang="zh-CN" sz="2000" dirty="0">
                <a:latin typeface="CMR10" charset="0"/>
              </a:rPr>
              <a:t>to some arbitrary value, and decrement </a:t>
            </a:r>
            <a:r>
              <a:rPr lang="en-US" altLang="zh-CN" sz="2000" dirty="0">
                <a:latin typeface="CMMI10" charset="0"/>
              </a:rPr>
              <a:t>q </a:t>
            </a:r>
            <a:r>
              <a:rPr lang="en-US" altLang="zh-CN" sz="2000" dirty="0">
                <a:latin typeface="CMR10" charset="0"/>
              </a:rPr>
              <a:t>if </a:t>
            </a:r>
            <a:r>
              <a:rPr lang="en-US" altLang="zh-CN" sz="2000" dirty="0">
                <a:latin typeface="CMMI10" charset="0"/>
              </a:rPr>
              <a:t>x </a:t>
            </a:r>
            <a:r>
              <a:rPr lang="en-US" altLang="zh-CN" sz="2000" dirty="0">
                <a:latin typeface="CMR10" charset="0"/>
              </a:rPr>
              <a:t>is positive. </a:t>
            </a:r>
            <a:endParaRPr lang="en-US" altLang="zh-CN" sz="20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MR10" charset="0"/>
              </a:rPr>
              <a:t>If </a:t>
            </a:r>
            <a:r>
              <a:rPr lang="en-US" altLang="zh-CN" sz="2000" dirty="0">
                <a:latin typeface="CMMI10" charset="0"/>
              </a:rPr>
              <a:t>y </a:t>
            </a:r>
            <a:r>
              <a:rPr lang="en-US" altLang="zh-CN" sz="2000" dirty="0">
                <a:latin typeface="CMR10" charset="0"/>
              </a:rPr>
              <a:t>was reset to some positive value, the first </a:t>
            </a:r>
            <a:r>
              <a:rPr lang="en-US" altLang="zh-CN" sz="2000" dirty="0" err="1">
                <a:latin typeface="CMR10" charset="0"/>
              </a:rPr>
              <a:t>disjunct</a:t>
            </a:r>
            <a:r>
              <a:rPr lang="en-US" altLang="zh-CN" sz="2000" dirty="0">
                <a:latin typeface="CMR10" charset="0"/>
              </a:rPr>
              <a:t> is executed again, but the values of </a:t>
            </a:r>
            <a:r>
              <a:rPr lang="en-US" altLang="zh-CN" sz="2000" dirty="0">
                <a:latin typeface="CMMI10" charset="0"/>
              </a:rPr>
              <a:t>q </a:t>
            </a:r>
            <a:r>
              <a:rPr lang="en-US" altLang="zh-CN" sz="2000" dirty="0">
                <a:latin typeface="CMR10" charset="0"/>
              </a:rPr>
              <a:t>and </a:t>
            </a:r>
            <a:r>
              <a:rPr lang="en-US" altLang="zh-CN" sz="2000" dirty="0">
                <a:latin typeface="CMMI10" charset="0"/>
              </a:rPr>
              <a:t>x </a:t>
            </a:r>
            <a:r>
              <a:rPr lang="en-US" altLang="zh-CN" sz="2000" dirty="0">
                <a:latin typeface="CMR10" charset="0"/>
              </a:rPr>
              <a:t>do not change until the second </a:t>
            </a:r>
            <a:r>
              <a:rPr lang="en-US" altLang="zh-CN" sz="2000" dirty="0" err="1">
                <a:latin typeface="CMR10" charset="0"/>
              </a:rPr>
              <a:t>disjunct</a:t>
            </a:r>
            <a:r>
              <a:rPr lang="en-US" altLang="zh-CN" sz="2000" dirty="0">
                <a:latin typeface="CMR10" charset="0"/>
              </a:rPr>
              <a:t> is executed. </a:t>
            </a:r>
            <a:endParaRPr lang="en-US" altLang="zh-CN" sz="20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CMR10" charset="0"/>
              </a:rPr>
              <a:t>Eventually</a:t>
            </a:r>
            <a:r>
              <a:rPr lang="en-US" altLang="zh-CN" sz="2000" dirty="0">
                <a:latin typeface="CMR10" charset="0"/>
              </a:rPr>
              <a:t>, </a:t>
            </a:r>
            <a:r>
              <a:rPr lang="en-US" altLang="zh-CN" sz="2000" dirty="0">
                <a:latin typeface="CMMI10" charset="0"/>
              </a:rPr>
              <a:t>x </a:t>
            </a:r>
            <a:r>
              <a:rPr lang="en-US" altLang="zh-CN" sz="2000" dirty="0">
                <a:latin typeface="CMR10" charset="0"/>
              </a:rPr>
              <a:t>is positive and from then on </a:t>
            </a:r>
            <a:r>
              <a:rPr lang="en-US" altLang="zh-CN" sz="2000" dirty="0">
                <a:latin typeface="CMMI10" charset="0"/>
              </a:rPr>
              <a:t>q </a:t>
            </a:r>
            <a:r>
              <a:rPr lang="en-US" altLang="zh-CN" sz="2000" dirty="0">
                <a:latin typeface="CMR10" charset="0"/>
              </a:rPr>
              <a:t>is decremented until it is </a:t>
            </a:r>
            <a:r>
              <a:rPr lang="en-US" altLang="zh-CN" sz="2000" dirty="0" err="1">
                <a:latin typeface="CMR10" charset="0"/>
              </a:rPr>
              <a:t>nonpositive</a:t>
            </a:r>
            <a:r>
              <a:rPr lang="en-US" altLang="zh-CN" sz="2000" dirty="0">
                <a:latin typeface="CMR10" charset="0"/>
              </a:rPr>
              <a:t>; thus the program terminates. </a:t>
            </a:r>
            <a:endParaRPr lang="en-US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935420" y="1086334"/>
            <a:ext cx="106049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CMR10" charset="0"/>
              </a:rPr>
              <a:t>Now, we consider a program that is terminating, but whose termination cannot be proven using one of the ranking templates presented so far. 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6010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Linear Loop Programs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2249"/>
            <a:ext cx="4377004" cy="2068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04" y="4785369"/>
            <a:ext cx="6408166" cy="11622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48" y="1477369"/>
            <a:ext cx="10797238" cy="25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4" y="1391415"/>
            <a:ext cx="9052253" cy="14779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8200" y="3073623"/>
            <a:ext cx="10515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The program’s behavior resembles a lexicographic ranking function with </a:t>
            </a:r>
            <a:r>
              <a:rPr lang="en-US" altLang="zh-CN" sz="2200" dirty="0" smtClean="0">
                <a:latin typeface="CMMI10" charset="0"/>
              </a:rPr>
              <a:t>q </a:t>
            </a:r>
            <a:r>
              <a:rPr lang="en-US" altLang="zh-CN" sz="2200" dirty="0" smtClean="0">
                <a:latin typeface="CMR10" charset="0"/>
              </a:rPr>
              <a:t>as the first component and </a:t>
            </a:r>
            <a:r>
              <a:rPr lang="en-US" altLang="zh-CN" sz="2200" dirty="0" smtClean="0">
                <a:latin typeface="CMMI10" charset="0"/>
              </a:rPr>
              <a:t>y </a:t>
            </a:r>
            <a:r>
              <a:rPr lang="en-US" altLang="zh-CN" sz="2200" dirty="0" smtClean="0">
                <a:latin typeface="CMR10" charset="0"/>
              </a:rPr>
              <a:t>as the second.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f(q=4,y=2,x=1</a:t>
            </a:r>
            <a:r>
              <a:rPr lang="en-US" altLang="zh-CN" sz="2200" dirty="0">
                <a:latin typeface="CMR10" charset="0"/>
              </a:rPr>
              <a:t>)=(</a:t>
            </a:r>
            <a:r>
              <a:rPr lang="en-US" altLang="zh-CN" sz="2200" dirty="0" err="1">
                <a:latin typeface="CMR10" charset="0"/>
              </a:rPr>
              <a:t>q,y</a:t>
            </a:r>
            <a:r>
              <a:rPr lang="en-US" altLang="zh-CN" sz="2200" dirty="0">
                <a:latin typeface="CMR10" charset="0"/>
              </a:rPr>
              <a:t>),     (4, 2), (4,1), (4,0), (3,-2), (1,2), (1,1), (1,0), (-</a:t>
            </a:r>
            <a:r>
              <a:rPr lang="en-US" altLang="zh-CN" sz="2200" dirty="0" smtClean="0">
                <a:latin typeface="CMR10" charset="0"/>
              </a:rPr>
              <a:t>2,7)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f(q=4,y=2,x=-2)=(</a:t>
            </a:r>
            <a:r>
              <a:rPr lang="en-US" altLang="zh-CN" sz="2200" dirty="0" err="1">
                <a:latin typeface="CMR10" charset="0"/>
              </a:rPr>
              <a:t>q,y</a:t>
            </a:r>
            <a:r>
              <a:rPr lang="en-US" altLang="zh-CN" sz="2200" dirty="0">
                <a:latin typeface="CMR10" charset="0"/>
              </a:rPr>
              <a:t>),     (4, 2), (4,1), (4,0), </a:t>
            </a:r>
            <a:r>
              <a:rPr lang="en-US" altLang="zh-CN" sz="2200" dirty="0" smtClean="0">
                <a:latin typeface="CMR10" charset="0"/>
              </a:rPr>
              <a:t>(6,-</a:t>
            </a:r>
            <a:r>
              <a:rPr lang="en-US" altLang="zh-CN" sz="2200" dirty="0">
                <a:latin typeface="CMR10" charset="0"/>
              </a:rPr>
              <a:t>2), </a:t>
            </a:r>
            <a:r>
              <a:rPr lang="en-US" altLang="zh-CN" sz="2200" dirty="0" smtClean="0">
                <a:latin typeface="CMR10" charset="0"/>
              </a:rPr>
              <a:t>(5,-2)</a:t>
            </a:r>
            <a:r>
              <a:rPr lang="mr-IN" altLang="zh-CN" sz="2200" dirty="0" smtClean="0">
                <a:latin typeface="CMR10" charset="0"/>
              </a:rPr>
              <a:t>…</a:t>
            </a:r>
            <a:endParaRPr lang="en-US" altLang="zh-CN" sz="22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2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>
                <a:latin typeface="CMMI10" charset="0"/>
              </a:rPr>
              <a:t>q </a:t>
            </a:r>
            <a:r>
              <a:rPr lang="en-US" altLang="zh-CN" sz="2200" dirty="0">
                <a:latin typeface="CMR10" charset="0"/>
              </a:rPr>
              <a:t>is decremented only after </a:t>
            </a:r>
            <a:r>
              <a:rPr lang="en-US" altLang="zh-CN" sz="2200" dirty="0">
                <a:latin typeface="CMMI10" charset="0"/>
              </a:rPr>
              <a:t>x </a:t>
            </a:r>
            <a:r>
              <a:rPr lang="en-US" altLang="zh-CN" sz="2200" dirty="0">
                <a:latin typeface="CMR10" charset="0"/>
              </a:rPr>
              <a:t>becomes positive: the first component needs 2 phases. 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2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We </a:t>
            </a:r>
            <a:r>
              <a:rPr lang="en-US" altLang="zh-CN" sz="2200" dirty="0">
                <a:latin typeface="CMR10" charset="0"/>
              </a:rPr>
              <a:t>want a ranking template for a lexicographic ranking function that has multiphase ranking functions instead of affine-linear functions in every component</a:t>
            </a:r>
            <a:r>
              <a:rPr lang="en-US" altLang="zh-CN" sz="2200" dirty="0" smtClean="0">
                <a:latin typeface="CMR10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How </a:t>
            </a:r>
            <a:r>
              <a:rPr lang="en-US" altLang="zh-CN" sz="2200" dirty="0">
                <a:latin typeface="CMR10" charset="0"/>
              </a:rPr>
              <a:t>can we construct a linear ranking template for such a ranking function? 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65412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6" y="1417495"/>
            <a:ext cx="11345918" cy="1092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4" y="2509836"/>
            <a:ext cx="10552386" cy="16976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8200" y="4420814"/>
            <a:ext cx="10515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200" dirty="0">
                <a:latin typeface="CMR10" charset="0"/>
              </a:rPr>
              <a:t>Here </a:t>
            </a:r>
            <a:r>
              <a:rPr lang="en-US" altLang="zh-CN" sz="2200" dirty="0">
                <a:latin typeface="CMMI10" charset="0"/>
              </a:rPr>
              <a:t>f </a:t>
            </a:r>
            <a:r>
              <a:rPr lang="en-US" altLang="zh-CN" sz="2200" dirty="0">
                <a:latin typeface="CMR10" charset="0"/>
              </a:rPr>
              <a:t>is always an affine-linear function. </a:t>
            </a:r>
            <a:endParaRPr lang="en-US" altLang="zh-CN" sz="2200" dirty="0" smtClean="0">
              <a:latin typeface="CMR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The </a:t>
            </a:r>
            <a:r>
              <a:rPr lang="en-US" altLang="zh-CN" sz="2200" dirty="0">
                <a:latin typeface="CMR10" charset="0"/>
              </a:rPr>
              <a:t>idea of template composition is to replace the </a:t>
            </a:r>
            <a:r>
              <a:rPr lang="en-US" altLang="zh-CN" sz="2200" dirty="0" err="1">
                <a:latin typeface="CMR10" charset="0"/>
              </a:rPr>
              <a:t>subformulas</a:t>
            </a:r>
            <a:r>
              <a:rPr lang="en-US" altLang="zh-CN" sz="2200" dirty="0">
                <a:latin typeface="CMR10" charset="0"/>
              </a:rPr>
              <a:t> (</a:t>
            </a:r>
            <a:r>
              <a:rPr lang="en-US" altLang="zh-CN" sz="2200" dirty="0" err="1">
                <a:latin typeface="CMR10" charset="0"/>
              </a:rPr>
              <a:t>i</a:t>
            </a:r>
            <a:r>
              <a:rPr lang="en-US" altLang="zh-CN" sz="2200" dirty="0">
                <a:latin typeface="CMR10" charset="0"/>
              </a:rPr>
              <a:t>–iii) with </a:t>
            </a:r>
            <a:r>
              <a:rPr lang="en-US" altLang="zh-CN" sz="2200" dirty="0" err="1">
                <a:latin typeface="CMR10" charset="0"/>
              </a:rPr>
              <a:t>subformulas</a:t>
            </a:r>
            <a:r>
              <a:rPr lang="en-US" altLang="zh-CN" sz="2200" dirty="0">
                <a:latin typeface="CMR10" charset="0"/>
              </a:rPr>
              <a:t> of the same meaning for more powerful functions. </a:t>
            </a:r>
            <a:endParaRPr lang="en-US" altLang="zh-CN" sz="2200" dirty="0" smtClean="0">
              <a:latin typeface="CMR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We </a:t>
            </a:r>
            <a:r>
              <a:rPr lang="en-US" altLang="zh-CN" sz="2200" dirty="0">
                <a:latin typeface="CMR10" charset="0"/>
              </a:rPr>
              <a:t>next define triples of formulas that are suitable substituents for (</a:t>
            </a:r>
            <a:r>
              <a:rPr lang="en-US" altLang="zh-CN" sz="2200" dirty="0" err="1">
                <a:latin typeface="CMR10" charset="0"/>
              </a:rPr>
              <a:t>i</a:t>
            </a:r>
            <a:r>
              <a:rPr lang="en-US" altLang="zh-CN" sz="2200" dirty="0">
                <a:latin typeface="CMR10" charset="0"/>
              </a:rPr>
              <a:t>–iii), called </a:t>
            </a:r>
            <a:r>
              <a:rPr lang="en-US" altLang="zh-CN" sz="2200" b="1" dirty="0">
                <a:latin typeface="CMTI10" charset="0"/>
              </a:rPr>
              <a:t>composed template recipes</a:t>
            </a:r>
            <a:r>
              <a:rPr lang="en-US" altLang="zh-CN" sz="2200" dirty="0">
                <a:latin typeface="CMR10" charset="0"/>
              </a:rPr>
              <a:t>. </a:t>
            </a:r>
            <a:endParaRPr lang="en-US" altLang="zh-CN" sz="2200" dirty="0" smtClean="0">
              <a:latin typeface="CMR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>
                <a:latin typeface="CMR10" charset="0"/>
              </a:rPr>
              <a:t>Afterwards</a:t>
            </a:r>
            <a:r>
              <a:rPr lang="en-US" altLang="zh-CN" sz="2200" dirty="0">
                <a:latin typeface="CMR10" charset="0"/>
              </a:rPr>
              <a:t>, we will use composed template recipes to build new linear ranking templates. 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57664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65" y="1148803"/>
            <a:ext cx="9609083" cy="55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27" y="1166647"/>
            <a:ext cx="10138145" cy="37498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4" y="5361444"/>
            <a:ext cx="10442684" cy="8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1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14" y="1214617"/>
            <a:ext cx="10436772" cy="49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9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98" y="1262940"/>
            <a:ext cx="10175551" cy="40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4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511"/>
            <a:ext cx="10515600" cy="26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0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8050"/>
            <a:ext cx="9981382" cy="15387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6780"/>
            <a:ext cx="9981382" cy="41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06" y="1114034"/>
            <a:ext cx="8757745" cy="55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Composition </a:t>
            </a:r>
            <a:r>
              <a:rPr lang="en-US" altLang="zh-CN" sz="3600" b="1" dirty="0"/>
              <a:t>of Templates </a:t>
            </a:r>
            <a:r>
              <a:rPr lang="en-US" altLang="zh-CN" sz="3600" b="1" dirty="0" smtClean="0"/>
              <a:t> </a:t>
            </a:r>
            <a:endParaRPr lang="en-US" altLang="zh-CN" sz="3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1211155"/>
            <a:ext cx="9052253" cy="1477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9074"/>
            <a:ext cx="10579337" cy="16516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80982" y="4862928"/>
            <a:ext cx="903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CMR10" charset="0"/>
              </a:rPr>
              <a:t>x=-1, q=2, y=2  (2,2,2,2), (2,2,1,1), (2,2,0,0), (1,3,1,1), (1,3,0,0), (0,3,0,0),(-1,2,0,0)</a:t>
            </a:r>
            <a:r>
              <a:rPr lang="mr-IN" altLang="zh-CN" sz="2000" dirty="0" smtClean="0">
                <a:latin typeface="CMR10" charset="0"/>
              </a:rPr>
              <a:t>…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6537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Ranking Templates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345"/>
                <a:ext cx="10515600" cy="48106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 </a:t>
                </a:r>
                <a:r>
                  <a:rPr lang="en-US" altLang="zh-CN" b="1" i="1" dirty="0"/>
                  <a:t>ranking template </a:t>
                </a:r>
                <a:r>
                  <a:rPr lang="en-US" altLang="zh-CN" dirty="0"/>
                  <a:t>is a template for a well-founded relation</a:t>
                </a:r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/>
                  <a:t>More specifically, it is a parametrized formula defining a relation that is well-founded for all </a:t>
                </a:r>
                <a:r>
                  <a:rPr lang="en-US" altLang="zh-CN" dirty="0" smtClean="0"/>
                  <a:t>assignments </a:t>
                </a:r>
                <a:r>
                  <a:rPr lang="en-US" altLang="zh-CN" dirty="0"/>
                  <a:t>to the parameters.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  <a:r>
                  <a:rPr lang="en-US" altLang="zh-CN" dirty="0"/>
                  <a:t>We call a formula whose free variables contain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charset="0"/>
                      </a:rPr>
                      <m:t>′ </m:t>
                    </m:r>
                  </m:oMath>
                </a14:m>
                <a:r>
                  <a:rPr lang="en-US" altLang="zh-CN" dirty="0"/>
                  <a:t>a relation template.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Each </a:t>
                </a:r>
                <a:r>
                  <a:rPr lang="en-US" altLang="zh-CN" dirty="0"/>
                  <a:t>free variable other than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altLang="zh-CN" smtClean="0"/>
                  <a:t> in </a:t>
                </a:r>
                <a:r>
                  <a:rPr lang="en-US" altLang="zh-CN" dirty="0"/>
                  <a:t>a relation template is called parameter.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Given </a:t>
                </a:r>
                <a:r>
                  <a:rPr lang="en-US" altLang="zh-CN" dirty="0"/>
                  <a:t>an assignment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altLang="zh-CN" dirty="0"/>
                  <a:t> to all parameter variables of a relation template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err="1">
                        <a:latin typeface="Cambria Math" charset="0"/>
                      </a:rPr>
                      <m:t>𝑥</m:t>
                    </m:r>
                    <m:r>
                      <a:rPr lang="en-US" altLang="zh-CN" i="1" dirty="0" err="1">
                        <a:latin typeface="Cambria Math" charset="0"/>
                      </a:rPr>
                      <m:t>,</m:t>
                    </m:r>
                    <m:r>
                      <a:rPr lang="en-US" altLang="zh-CN" i="1" dirty="0" err="1">
                        <a:latin typeface="Cambria Math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charset="0"/>
                      </a:rPr>
                      <m:t>′)</m:t>
                    </m:r>
                  </m:oMath>
                </a14:m>
                <a:r>
                  <a:rPr lang="en-US" altLang="zh-CN" dirty="0" smtClean="0"/>
                  <a:t>,the </a:t>
                </a:r>
                <a:r>
                  <a:rPr lang="en-US" altLang="zh-CN" dirty="0"/>
                  <a:t>evaluation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𝜈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𝑇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 is called an instantiation of the relation template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altLang="zh-CN" dirty="0"/>
                  <a:t>. </a:t>
                </a:r>
                <a:endParaRPr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345"/>
                <a:ext cx="10515600" cy="4810618"/>
              </a:xfrm>
              <a:blipFill rotWithShape="0">
                <a:blip r:embed="rId2"/>
                <a:stretch>
                  <a:fillRect l="-1043" t="-2281" r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97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Synthesizing Ranking Functions </a:t>
            </a:r>
            <a:endParaRPr lang="en-US" altLang="zh-CN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4" y="1429405"/>
            <a:ext cx="10690472" cy="26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Constraint </a:t>
            </a:r>
            <a:r>
              <a:rPr lang="en-US" altLang="zh-CN" sz="3600" b="1" dirty="0" smtClean="0"/>
              <a:t>Transformation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39" y="1227307"/>
            <a:ext cx="6706038" cy="1622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39" y="3078559"/>
            <a:ext cx="9195895" cy="1312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44" y="4629064"/>
            <a:ext cx="10746763" cy="184530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20110" y="1008994"/>
            <a:ext cx="7893269" cy="1979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07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Constraint </a:t>
            </a:r>
            <a:r>
              <a:rPr lang="en-US" altLang="zh-CN" sz="3600" b="1" dirty="0" smtClean="0"/>
              <a:t>Transformation</a:t>
            </a:r>
            <a:endParaRPr lang="en-US" altLang="zh-CN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8306"/>
            <a:ext cx="10831484" cy="3273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01675"/>
            <a:ext cx="10373710" cy="15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Ranking Template </a:t>
            </a:r>
            <a:r>
              <a:rPr lang="en-US" altLang="zh-CN" sz="3600" b="1" dirty="0" smtClean="0"/>
              <a:t>Pools</a:t>
            </a:r>
            <a:endParaRPr lang="en-US" altLang="zh-CN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28" y="1180404"/>
            <a:ext cx="9838944" cy="53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2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Linear Lasso Programs 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86" y="1670304"/>
            <a:ext cx="10785827" cy="36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89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Linear Lasso Programs </a:t>
            </a:r>
            <a:endParaRPr lang="en-US" altLang="zh-CN" sz="36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86" y="1670304"/>
            <a:ext cx="10785827" cy="36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53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Linear Lasso Programs </a:t>
            </a:r>
            <a:endParaRPr lang="en-US" altLang="zh-CN" sz="3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4577"/>
            <a:ext cx="10360900" cy="292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6" y="4070657"/>
            <a:ext cx="9741408" cy="26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Conclusion</a:t>
            </a:r>
            <a:endParaRPr lang="en-US" altLang="zh-CN" sz="3600" b="1" dirty="0"/>
          </a:p>
        </p:txBody>
      </p:sp>
      <p:sp>
        <p:nvSpPr>
          <p:cNvPr id="4" name="矩形 3"/>
          <p:cNvSpPr/>
          <p:nvPr/>
        </p:nvSpPr>
        <p:spPr>
          <a:xfrm>
            <a:off x="838200" y="1486281"/>
            <a:ext cx="106710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>
                <a:latin typeface="CMR10" charset="0"/>
              </a:rPr>
              <a:t>We presented a sound and complete method for constraint-based synthesis of ranking </a:t>
            </a:r>
            <a:r>
              <a:rPr lang="en-US" altLang="zh-CN" sz="2400" dirty="0" smtClean="0">
                <a:latin typeface="CMR10" charset="0"/>
              </a:rPr>
              <a:t>functions </a:t>
            </a:r>
            <a:r>
              <a:rPr lang="en-US" altLang="zh-CN" sz="2400" dirty="0">
                <a:latin typeface="CMR10" charset="0"/>
              </a:rPr>
              <a:t>for linear loop programs.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Our </a:t>
            </a:r>
            <a:r>
              <a:rPr lang="en-US" altLang="zh-CN" sz="2400" dirty="0">
                <a:latin typeface="CMR10" charset="0"/>
              </a:rPr>
              <a:t>method can be applied to different kinds of ranking functions that previously have been considered independently (affine-linear and lexicographic ranking functions), in addition to enabling new kinds (multiphase, piecewise, and parallel ranking functions).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The </a:t>
            </a:r>
            <a:r>
              <a:rPr lang="en-US" altLang="zh-CN" sz="2400" dirty="0">
                <a:latin typeface="CMR10" charset="0"/>
              </a:rPr>
              <a:t>ranking templates can also be composed into more powerful templates, allowing for more general ranking functions.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Our </a:t>
            </a:r>
            <a:r>
              <a:rPr lang="en-US" altLang="zh-CN" sz="2400" dirty="0">
                <a:latin typeface="CMR10" charset="0"/>
              </a:rPr>
              <a:t>method can be applied to linear loop programs and linear lasso programs with variables that are rational numbers, real numbers, or integers. </a:t>
            </a:r>
          </a:p>
        </p:txBody>
      </p:sp>
    </p:spTree>
    <p:extLst>
      <p:ext uri="{BB962C8B-B14F-4D97-AF65-F5344CB8AC3E}">
        <p14:creationId xmlns:p14="http://schemas.microsoft.com/office/powerpoint/2010/main" val="25163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Ranking Templates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2" y="1481960"/>
            <a:ext cx="10728055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0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Ranking Templates 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66" y="3446552"/>
            <a:ext cx="7175126" cy="1353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49" y="1709854"/>
            <a:ext cx="10920911" cy="11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Ranking Templates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88" y="1439917"/>
            <a:ext cx="10716824" cy="37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9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Ranking Templates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9" y="1309277"/>
            <a:ext cx="10310650" cy="2850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" y="4798711"/>
            <a:ext cx="3663293" cy="1731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00" y="4950372"/>
            <a:ext cx="4411235" cy="12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3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Multiphase Ranking Template </a:t>
            </a:r>
          </a:p>
        </p:txBody>
      </p:sp>
      <p:sp>
        <p:nvSpPr>
          <p:cNvPr id="6" name="矩形 5"/>
          <p:cNvSpPr/>
          <p:nvPr/>
        </p:nvSpPr>
        <p:spPr>
          <a:xfrm>
            <a:off x="959435" y="1169768"/>
            <a:ext cx="11064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Target </a:t>
            </a:r>
            <a:r>
              <a:rPr lang="en-US" altLang="zh-CN" sz="2400" dirty="0">
                <a:latin typeface="CMR10" charset="0"/>
              </a:rPr>
              <a:t>programs that go through a finite number of phases in their execution.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Each </a:t>
            </a:r>
            <a:r>
              <a:rPr lang="en-US" altLang="zh-CN" sz="2400" dirty="0">
                <a:latin typeface="CMR10" charset="0"/>
              </a:rPr>
              <a:t>phase is ranked with an affine-linear function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Each </a:t>
            </a:r>
            <a:r>
              <a:rPr lang="en-US" altLang="zh-CN" sz="2400" dirty="0">
                <a:latin typeface="CMR10" charset="0"/>
              </a:rPr>
              <a:t>phase is considered to be completed once </a:t>
            </a:r>
            <a:r>
              <a:rPr lang="en-US" altLang="zh-CN" sz="2400" dirty="0" smtClean="0">
                <a:latin typeface="CMR10" charset="0"/>
              </a:rPr>
              <a:t>the function </a:t>
            </a:r>
            <a:r>
              <a:rPr lang="en-US" altLang="zh-CN" sz="2400" dirty="0">
                <a:latin typeface="CMR10" charset="0"/>
              </a:rPr>
              <a:t>becomes non-positive. </a:t>
            </a:r>
            <a:endParaRPr lang="en-US" altLang="zh-CN" sz="2400" dirty="0"/>
          </a:p>
        </p:txBody>
      </p:sp>
      <p:sp>
        <p:nvSpPr>
          <p:cNvPr id="8" name="矩形 7"/>
          <p:cNvSpPr/>
          <p:nvPr/>
        </p:nvSpPr>
        <p:spPr>
          <a:xfrm>
            <a:off x="959435" y="472766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>
                <a:latin typeface="CMR10" charset="0"/>
              </a:rPr>
              <a:t>Every execution can be partitioned into two phases: </a:t>
            </a:r>
            <a:endParaRPr lang="en-US" altLang="zh-CN" sz="2400" dirty="0" smtClean="0">
              <a:latin typeface="CMR10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Phase</a:t>
            </a:r>
            <a:r>
              <a:rPr lang="zh-CN" altLang="en-US" sz="2400" dirty="0" smtClean="0">
                <a:latin typeface="CMR10" charset="0"/>
              </a:rPr>
              <a:t> </a:t>
            </a:r>
            <a:r>
              <a:rPr lang="en-US" altLang="zh-CN" sz="2400" dirty="0" smtClean="0">
                <a:latin typeface="CMR10" charset="0"/>
              </a:rPr>
              <a:t>1:</a:t>
            </a:r>
            <a:r>
              <a:rPr lang="zh-CN" altLang="en-US" sz="2400" dirty="0" smtClean="0">
                <a:latin typeface="CMR10" charset="0"/>
              </a:rPr>
              <a:t> </a:t>
            </a:r>
            <a:r>
              <a:rPr lang="en-US" altLang="zh-CN" sz="2400" dirty="0" smtClean="0">
                <a:latin typeface="CMMI10" charset="0"/>
              </a:rPr>
              <a:t>y </a:t>
            </a:r>
            <a:r>
              <a:rPr lang="en-US" altLang="zh-CN" sz="2400" dirty="0">
                <a:latin typeface="CMR10" charset="0"/>
              </a:rPr>
              <a:t>increases until it is </a:t>
            </a:r>
            <a:r>
              <a:rPr lang="en-US" altLang="zh-CN" sz="2400" dirty="0" smtClean="0">
                <a:latin typeface="CMR10" charset="0"/>
              </a:rPr>
              <a:t>positive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Phase</a:t>
            </a:r>
            <a:r>
              <a:rPr lang="zh-CN" altLang="en-US" sz="2400" dirty="0" smtClean="0">
                <a:latin typeface="CMR10" charset="0"/>
              </a:rPr>
              <a:t> </a:t>
            </a:r>
            <a:r>
              <a:rPr lang="en-US" altLang="zh-CN" sz="2400" dirty="0" smtClean="0">
                <a:latin typeface="CMR10" charset="0"/>
              </a:rPr>
              <a:t>2: </a:t>
            </a:r>
            <a:r>
              <a:rPr lang="en-US" altLang="zh-CN" sz="2400" dirty="0">
                <a:latin typeface="CMMI10" charset="0"/>
              </a:rPr>
              <a:t>q </a:t>
            </a:r>
            <a:r>
              <a:rPr lang="en-US" altLang="zh-CN" sz="2400" dirty="0">
                <a:latin typeface="CMR10" charset="0"/>
              </a:rPr>
              <a:t>decreases until the loop condition </a:t>
            </a:r>
            <a:r>
              <a:rPr lang="en-US" altLang="zh-CN" sz="2400" dirty="0">
                <a:latin typeface="CMMI10" charset="0"/>
              </a:rPr>
              <a:t>q &gt; </a:t>
            </a:r>
            <a:r>
              <a:rPr lang="en-US" altLang="zh-CN" sz="2400" dirty="0">
                <a:latin typeface="CMR10" charset="0"/>
              </a:rPr>
              <a:t>0 is violated. </a:t>
            </a:r>
            <a:endParaRPr lang="en-US" altLang="zh-CN" sz="2400" dirty="0" smtClean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latin typeface="CMR10" charset="0"/>
              </a:rPr>
              <a:t>Depending </a:t>
            </a:r>
            <a:r>
              <a:rPr lang="en-US" altLang="zh-CN" sz="2400" dirty="0">
                <a:latin typeface="CMR10" charset="0"/>
              </a:rPr>
              <a:t>on the initial values of </a:t>
            </a:r>
            <a:r>
              <a:rPr lang="en-US" altLang="zh-CN" sz="2400" dirty="0">
                <a:latin typeface="CMMI10" charset="0"/>
              </a:rPr>
              <a:t>y </a:t>
            </a:r>
            <a:r>
              <a:rPr lang="en-US" altLang="zh-CN" sz="2400" dirty="0">
                <a:latin typeface="CMR10" charset="0"/>
              </a:rPr>
              <a:t>and </a:t>
            </a:r>
            <a:r>
              <a:rPr lang="en-US" altLang="zh-CN" sz="2400" dirty="0">
                <a:latin typeface="CMMI10" charset="0"/>
              </a:rPr>
              <a:t>q</a:t>
            </a:r>
            <a:r>
              <a:rPr lang="en-US" altLang="zh-CN" sz="2400" dirty="0">
                <a:latin typeface="CMR10" charset="0"/>
              </a:rPr>
              <a:t>, one or more phases might be skipped altogether. </a:t>
            </a:r>
            <a:endParaRPr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78" y="2701158"/>
            <a:ext cx="6201648" cy="16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1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Multiphase Ranking Template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4" y="1181459"/>
            <a:ext cx="9154449" cy="3648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520" y="5180404"/>
            <a:ext cx="112934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MMI10" charset="0"/>
              </a:rPr>
              <a:t>f</a:t>
            </a:r>
            <a:r>
              <a:rPr lang="en-US" altLang="zh-CN" sz="2000" dirty="0" smtClean="0">
                <a:latin typeface="CMMI8" charset="0"/>
              </a:rPr>
              <a:t>i</a:t>
            </a:r>
            <a:r>
              <a:rPr lang="en-US" altLang="zh-CN" sz="2000" dirty="0" smtClean="0">
                <a:latin typeface="CMR10" charset="0"/>
              </a:rPr>
              <a:t>(</a:t>
            </a:r>
            <a:r>
              <a:rPr lang="en-US" altLang="zh-CN" sz="2000" dirty="0" smtClean="0">
                <a:latin typeface="CMMI10" charset="0"/>
              </a:rPr>
              <a:t>x</a:t>
            </a:r>
            <a:r>
              <a:rPr lang="en-US" altLang="zh-CN" sz="2000" dirty="0">
                <a:latin typeface="CMR10" charset="0"/>
              </a:rPr>
              <a:t>) </a:t>
            </a:r>
            <a:r>
              <a:rPr lang="en-US" altLang="zh-CN" sz="2000" dirty="0">
                <a:latin typeface="CMMI10" charset="0"/>
              </a:rPr>
              <a:t>&gt; </a:t>
            </a:r>
            <a:r>
              <a:rPr lang="en-US" altLang="zh-CN" sz="2000" dirty="0">
                <a:latin typeface="CMR10" charset="0"/>
              </a:rPr>
              <a:t>0 and </a:t>
            </a:r>
            <a:r>
              <a:rPr lang="en-US" altLang="zh-CN" sz="2000" dirty="0">
                <a:latin typeface="CMMI10" charset="0"/>
              </a:rPr>
              <a:t>f</a:t>
            </a:r>
            <a:r>
              <a:rPr lang="en-US" altLang="zh-CN" sz="2000" dirty="0">
                <a:latin typeface="CMMI8" charset="0"/>
              </a:rPr>
              <a:t>j</a:t>
            </a:r>
            <a:r>
              <a:rPr lang="en-US" altLang="zh-CN" sz="2000" dirty="0">
                <a:latin typeface="CMR10" charset="0"/>
              </a:rPr>
              <a:t>(</a:t>
            </a:r>
            <a:r>
              <a:rPr lang="en-US" altLang="zh-CN" sz="2000" dirty="0">
                <a:latin typeface="CMMI10" charset="0"/>
              </a:rPr>
              <a:t>x</a:t>
            </a:r>
            <a:r>
              <a:rPr lang="en-US" altLang="zh-CN" sz="2000" dirty="0">
                <a:latin typeface="CMR10" charset="0"/>
              </a:rPr>
              <a:t>) </a:t>
            </a:r>
            <a:r>
              <a:rPr lang="en-US" altLang="zh-CN" sz="2000" dirty="0">
                <a:latin typeface="CMSY10" charset="0"/>
              </a:rPr>
              <a:t>≤ </a:t>
            </a:r>
            <a:r>
              <a:rPr lang="en-US" altLang="zh-CN" sz="2000" dirty="0">
                <a:latin typeface="CMR10" charset="0"/>
              </a:rPr>
              <a:t>0 for all </a:t>
            </a:r>
            <a:r>
              <a:rPr lang="en-US" altLang="zh-CN" sz="2000" dirty="0">
                <a:latin typeface="CMMI10" charset="0"/>
              </a:rPr>
              <a:t>j &lt; </a:t>
            </a:r>
            <a:r>
              <a:rPr lang="en-US" altLang="zh-CN" sz="2000" dirty="0" err="1">
                <a:latin typeface="CMMI10" charset="0"/>
              </a:rPr>
              <a:t>i</a:t>
            </a:r>
            <a:r>
              <a:rPr lang="en-US" altLang="zh-CN" sz="2000" dirty="0">
                <a:latin typeface="CMR10" charset="0"/>
              </a:rPr>
              <a:t>. </a:t>
            </a:r>
            <a:endParaRPr lang="en-US" altLang="zh-CN" sz="2000" dirty="0" smtClean="0">
              <a:latin typeface="CMR10" charset="0"/>
            </a:endParaRPr>
          </a:p>
          <a:p>
            <a:r>
              <a:rPr lang="en-US" altLang="zh-CN" sz="2000" dirty="0">
                <a:latin typeface="CMR10" charset="0"/>
              </a:rPr>
              <a:t>C</a:t>
            </a:r>
            <a:r>
              <a:rPr lang="en-US" altLang="zh-CN" sz="2000" dirty="0" smtClean="0">
                <a:latin typeface="CMR10" charset="0"/>
              </a:rPr>
              <a:t>ondition </a:t>
            </a:r>
            <a:r>
              <a:rPr lang="en-US" altLang="zh-CN" sz="2000" dirty="0">
                <a:latin typeface="CMR10" charset="0"/>
              </a:rPr>
              <a:t>(4.2) states that there is always some </a:t>
            </a:r>
            <a:r>
              <a:rPr lang="en-US" altLang="zh-CN" sz="2000" dirty="0" err="1">
                <a:latin typeface="CMMI10" charset="0"/>
              </a:rPr>
              <a:t>i</a:t>
            </a:r>
            <a:r>
              <a:rPr lang="en-US" altLang="zh-CN" sz="2000" dirty="0">
                <a:latin typeface="CMMI10" charset="0"/>
              </a:rPr>
              <a:t> </a:t>
            </a:r>
            <a:r>
              <a:rPr lang="en-US" altLang="zh-CN" sz="2000" dirty="0">
                <a:latin typeface="CMR10" charset="0"/>
              </a:rPr>
              <a:t>such that the multiphase ranking function is in phase </a:t>
            </a:r>
            <a:r>
              <a:rPr lang="en-US" altLang="zh-CN" sz="2000" dirty="0" err="1">
                <a:latin typeface="CMMI10" charset="0"/>
              </a:rPr>
              <a:t>i</a:t>
            </a:r>
            <a:r>
              <a:rPr lang="en-US" altLang="zh-CN" sz="2000" dirty="0">
                <a:latin typeface="CMR10" charset="0"/>
              </a:rPr>
              <a:t>. </a:t>
            </a:r>
            <a:endParaRPr lang="en-US" altLang="zh-CN" sz="2000" dirty="0" smtClean="0">
              <a:latin typeface="CMR10" charset="0"/>
            </a:endParaRPr>
          </a:p>
          <a:p>
            <a:r>
              <a:rPr lang="en-US" altLang="zh-CN" sz="2000" dirty="0" smtClean="0">
                <a:latin typeface="CMR10" charset="0"/>
              </a:rPr>
              <a:t>Conditions </a:t>
            </a:r>
            <a:r>
              <a:rPr lang="en-US" altLang="zh-CN" sz="2000" dirty="0">
                <a:latin typeface="CMR10" charset="0"/>
              </a:rPr>
              <a:t>(4.3) and (4.4) state that if we are in a phase </a:t>
            </a:r>
            <a:r>
              <a:rPr lang="en-US" altLang="zh-CN" sz="2000" dirty="0">
                <a:latin typeface="CMSY10" charset="0"/>
              </a:rPr>
              <a:t>≥ </a:t>
            </a:r>
            <a:r>
              <a:rPr lang="en-US" altLang="zh-CN" sz="2000" dirty="0" err="1">
                <a:latin typeface="CMMI10" charset="0"/>
              </a:rPr>
              <a:t>i</a:t>
            </a:r>
            <a:r>
              <a:rPr lang="en-US" altLang="zh-CN" sz="2000" dirty="0">
                <a:latin typeface="CMR10" charset="0"/>
              </a:rPr>
              <a:t>, then </a:t>
            </a:r>
            <a:r>
              <a:rPr lang="en-US" altLang="zh-CN" sz="2000" dirty="0">
                <a:latin typeface="CMMI10" charset="0"/>
              </a:rPr>
              <a:t>f</a:t>
            </a:r>
            <a:r>
              <a:rPr lang="en-US" altLang="zh-CN" sz="2000" dirty="0">
                <a:latin typeface="CMMI8" charset="0"/>
              </a:rPr>
              <a:t>i </a:t>
            </a:r>
            <a:r>
              <a:rPr lang="en-US" altLang="zh-CN" sz="2000" dirty="0">
                <a:latin typeface="CMR10" charset="0"/>
              </a:rPr>
              <a:t>has to be decreasing by at least </a:t>
            </a:r>
            <a:r>
              <a:rPr lang="en-US" altLang="zh-CN" sz="2000" dirty="0" err="1">
                <a:latin typeface="CMMI10" charset="0"/>
              </a:rPr>
              <a:t>δ</a:t>
            </a:r>
            <a:r>
              <a:rPr lang="en-US" altLang="zh-CN" sz="2000" dirty="0" err="1">
                <a:latin typeface="CMMI8" charset="0"/>
              </a:rPr>
              <a:t>i</a:t>
            </a:r>
            <a:r>
              <a:rPr lang="en-US" altLang="zh-CN" sz="2000" dirty="0">
                <a:latin typeface="CMMI8" charset="0"/>
              </a:rPr>
              <a:t> </a:t>
            </a:r>
            <a:r>
              <a:rPr lang="en-US" altLang="zh-CN" sz="2000" dirty="0">
                <a:latin typeface="CMMI10" charset="0"/>
              </a:rPr>
              <a:t>&gt; </a:t>
            </a:r>
            <a:r>
              <a:rPr lang="en-US" altLang="zh-CN" sz="2000" dirty="0">
                <a:latin typeface="CMR10" charset="0"/>
              </a:rPr>
              <a:t>0. </a:t>
            </a:r>
            <a:endParaRPr lang="en-US" altLang="zh-CN" sz="2000" dirty="0" smtClean="0">
              <a:latin typeface="CMR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69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40621</TotalTime>
  <Words>1448</Words>
  <Application>Microsoft Macintosh PowerPoint</Application>
  <PresentationFormat>宽屏</PresentationFormat>
  <Paragraphs>116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Cambria Math</vt:lpstr>
      <vt:lpstr>CMMI10</vt:lpstr>
      <vt:lpstr>CMMI8</vt:lpstr>
      <vt:lpstr>CMR10</vt:lpstr>
      <vt:lpstr>CMR8</vt:lpstr>
      <vt:lpstr>CMSY10</vt:lpstr>
      <vt:lpstr>CMTI10</vt:lpstr>
      <vt:lpstr>DengXian</vt:lpstr>
      <vt:lpstr>DengXian Light</vt:lpstr>
      <vt:lpstr>Mangal</vt:lpstr>
      <vt:lpstr>Arial</vt:lpstr>
      <vt:lpstr>Office 主题</vt:lpstr>
      <vt:lpstr>Ranking Templates for Linear Loops</vt:lpstr>
      <vt:lpstr>Linear Loop Programs</vt:lpstr>
      <vt:lpstr>Ranking Templates </vt:lpstr>
      <vt:lpstr>Ranking Templates </vt:lpstr>
      <vt:lpstr>Ranking Templates </vt:lpstr>
      <vt:lpstr>Ranking Templates </vt:lpstr>
      <vt:lpstr>Ranking Templates </vt:lpstr>
      <vt:lpstr>Multiphase Ranking Template </vt:lpstr>
      <vt:lpstr>Multiphase Ranking Template </vt:lpstr>
      <vt:lpstr>Multiphase Ranking Template </vt:lpstr>
      <vt:lpstr>The Nested Ranking Template </vt:lpstr>
      <vt:lpstr>The Nested Ranking Template </vt:lpstr>
      <vt:lpstr>The Piecewise Ranking Template </vt:lpstr>
      <vt:lpstr>The Piecewise Ranking Template </vt:lpstr>
      <vt:lpstr>The Lexicographic Ranking Template</vt:lpstr>
      <vt:lpstr>The Lexicographic Ranking Template</vt:lpstr>
      <vt:lpstr>The Parallel Ranking Template </vt:lpstr>
      <vt:lpstr>The Parallel Ranking Template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Composition of Templates  </vt:lpstr>
      <vt:lpstr>Synthesizing Ranking Functions </vt:lpstr>
      <vt:lpstr>Constraint Transformation</vt:lpstr>
      <vt:lpstr>Constraint Transformation</vt:lpstr>
      <vt:lpstr>Ranking Template Pools</vt:lpstr>
      <vt:lpstr>Linear Lasso Programs </vt:lpstr>
      <vt:lpstr>Linear Lasso Programs </vt:lpstr>
      <vt:lpstr>Linear Lasso Programs </vt:lpstr>
      <vt:lpstr>Conclusion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144</cp:revision>
  <dcterms:created xsi:type="dcterms:W3CDTF">2019-12-27T07:23:12Z</dcterms:created>
  <dcterms:modified xsi:type="dcterms:W3CDTF">2020-08-24T05:43:00Z</dcterms:modified>
</cp:coreProperties>
</file>